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4" r:id="rId1"/>
  </p:sldMasterIdLst>
  <p:notesMasterIdLst>
    <p:notesMasterId r:id="rId12"/>
  </p:notesMasterIdLst>
  <p:sldIdLst>
    <p:sldId id="257" r:id="rId2"/>
    <p:sldId id="259" r:id="rId3"/>
    <p:sldId id="260" r:id="rId4"/>
    <p:sldId id="263" r:id="rId5"/>
    <p:sldId id="261" r:id="rId6"/>
    <p:sldId id="265" r:id="rId7"/>
    <p:sldId id="266" r:id="rId8"/>
    <p:sldId id="267" r:id="rId9"/>
    <p:sldId id="262"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A459CF4-E657-4674-92B3-40EA518DEA2F}">
          <p14:sldIdLst>
            <p14:sldId id="257"/>
            <p14:sldId id="259"/>
            <p14:sldId id="260"/>
            <p14:sldId id="263"/>
            <p14:sldId id="261"/>
            <p14:sldId id="265"/>
            <p14:sldId id="266"/>
            <p14:sldId id="267"/>
            <p14:sldId id="262"/>
            <p14:sldId id="26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1C4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64" d="100"/>
          <a:sy n="64" d="100"/>
        </p:scale>
        <p:origin x="77" y="5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14.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5ECE676-DA2F-43E3-859D-885DD0828AB3}" type="datetimeFigureOut">
              <a:rPr lang="zh-CN" altLang="en-US" smtClean="0"/>
              <a:t>2016/7/1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977726-57B8-444D-969A-F5E67A1ADA64}" type="slidenum">
              <a:rPr lang="zh-CN" altLang="en-US" smtClean="0"/>
              <a:t>‹#›</a:t>
            </a:fld>
            <a:endParaRPr lang="zh-CN" altLang="en-US"/>
          </a:p>
        </p:txBody>
      </p:sp>
    </p:spTree>
    <p:extLst>
      <p:ext uri="{BB962C8B-B14F-4D97-AF65-F5344CB8AC3E}">
        <p14:creationId xmlns:p14="http://schemas.microsoft.com/office/powerpoint/2010/main" val="2314110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zh-CN" altLang="en-US"/>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19846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198113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8281153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带描述的引言">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zh-CN" altLang="en-US"/>
              <a:t>单击此处编辑母版标题样式</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7916448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32425119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339163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726720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592940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106238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935972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498680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707477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787004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3700029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649229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1616083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072C43FE-525C-42E5-91D9-F6802154CD7D}" type="datetimeFigureOut">
              <a:rPr lang="zh-CN" altLang="en-US" smtClean="0"/>
              <a:t>2016/7/1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3156404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zh-CN" altLang="en-US"/>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072C43FE-525C-42E5-91D9-F6802154CD7D}" type="datetimeFigureOut">
              <a:rPr lang="zh-CN" altLang="en-US" smtClean="0"/>
              <a:t>2016/7/1</a:t>
            </a:fld>
            <a:endParaRPr lang="zh-CN" alt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39A3A7E-D913-407E-A95C-D90B4CC55324}" type="slidenum">
              <a:rPr lang="zh-CN" altLang="en-US" smtClean="0"/>
              <a:t>‹#›</a:t>
            </a:fld>
            <a:endParaRPr lang="zh-CN" altLang="en-US"/>
          </a:p>
        </p:txBody>
      </p:sp>
    </p:spTree>
    <p:extLst>
      <p:ext uri="{BB962C8B-B14F-4D97-AF65-F5344CB8AC3E}">
        <p14:creationId xmlns:p14="http://schemas.microsoft.com/office/powerpoint/2010/main" val="2795718973"/>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87" r:id="rId13"/>
    <p:sldLayoutId id="2147483888" r:id="rId14"/>
    <p:sldLayoutId id="2147483889" r:id="rId15"/>
    <p:sldLayoutId id="2147483890" r:id="rId16"/>
    <p:sldLayoutId id="214748389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p:cNvPicPr>
          <p:nvPr/>
        </p:nvPicPr>
        <p:blipFill rotWithShape="1">
          <a:blip r:embed="rId2">
            <a:extLst>
              <a:ext uri="{28A0092B-C50C-407E-A947-70E740481C1C}">
                <a14:useLocalDpi xmlns:a14="http://schemas.microsoft.com/office/drawing/2010/main" val="0"/>
              </a:ext>
            </a:extLst>
          </a:blip>
          <a:srcRect l="10108" t="100"/>
          <a:stretch/>
        </p:blipFill>
        <p:spPr>
          <a:xfrm>
            <a:off x="0" y="0"/>
            <a:ext cx="12192000" cy="6840793"/>
          </a:xfrm>
          <a:prstGeom prst="rect">
            <a:avLst/>
          </a:prstGeom>
        </p:spPr>
      </p:pic>
      <p:sp>
        <p:nvSpPr>
          <p:cNvPr id="14" name="TextBox 13"/>
          <p:cNvSpPr txBox="1"/>
          <p:nvPr/>
        </p:nvSpPr>
        <p:spPr>
          <a:xfrm>
            <a:off x="6610876" y="528738"/>
            <a:ext cx="4787153" cy="830997"/>
          </a:xfrm>
          <a:prstGeom prst="rect">
            <a:avLst/>
          </a:prstGeom>
          <a:noFill/>
        </p:spPr>
        <p:txBody>
          <a:bodyPr wrap="square" rtlCol="0">
            <a:spAutoFit/>
          </a:bodyPr>
          <a:lstStyle/>
          <a:p>
            <a:pPr algn="ctr"/>
            <a:r>
              <a:rPr lang="en-US" altLang="zh-CN" sz="4800" dirty="0">
                <a:latin typeface="Berlin Sans FB Demi" panose="020E0802020502020306" pitchFamily="34" charset="0"/>
              </a:rPr>
              <a:t>Chinese  Culture</a:t>
            </a:r>
            <a:endParaRPr lang="zh-CN" altLang="en-US" sz="4800" dirty="0">
              <a:latin typeface="Berlin Sans FB Demi" panose="020E0802020502020306" pitchFamily="34" charset="0"/>
            </a:endParaRPr>
          </a:p>
        </p:txBody>
      </p:sp>
      <p:sp>
        <p:nvSpPr>
          <p:cNvPr id="15" name="TextBox 14"/>
          <p:cNvSpPr txBox="1"/>
          <p:nvPr/>
        </p:nvSpPr>
        <p:spPr>
          <a:xfrm>
            <a:off x="5010676" y="1459644"/>
            <a:ext cx="5581124" cy="523220"/>
          </a:xfrm>
          <a:prstGeom prst="rect">
            <a:avLst/>
          </a:prstGeom>
          <a:noFill/>
        </p:spPr>
        <p:txBody>
          <a:bodyPr wrap="square" rtlCol="0">
            <a:spAutoFit/>
          </a:bodyPr>
          <a:lstStyle/>
          <a:p>
            <a:r>
              <a:rPr lang="en-US" altLang="zh-CN" sz="2800" b="1" dirty="0"/>
              <a:t>                      </a:t>
            </a:r>
            <a:r>
              <a:rPr lang="en-US" altLang="zh-CN" sz="2800" dirty="0">
                <a:latin typeface="Adobe Myungjo Std M" panose="02020600000000000000" pitchFamily="18" charset="-128"/>
                <a:ea typeface="Adobe Myungjo Std M" panose="02020600000000000000" pitchFamily="18" charset="-128"/>
              </a:rPr>
              <a:t>Team   :</a:t>
            </a:r>
            <a:r>
              <a:rPr lang="en-US" altLang="zh-CN" sz="2000" b="1" dirty="0">
                <a:latin typeface="Adobe Myungjo Std M" panose="02020600000000000000" pitchFamily="18" charset="-128"/>
                <a:ea typeface="Adobe Myungjo Std M" panose="02020600000000000000" pitchFamily="18" charset="-128"/>
              </a:rPr>
              <a:t>Night Knight</a:t>
            </a:r>
            <a:endParaRPr lang="zh-CN" altLang="en-US" sz="2000" b="1" dirty="0">
              <a:latin typeface="Adobe Myungjo Std M" panose="02020600000000000000" pitchFamily="18" charset="-128"/>
            </a:endParaRPr>
          </a:p>
        </p:txBody>
      </p:sp>
      <p:sp>
        <p:nvSpPr>
          <p:cNvPr id="16" name="TextBox 15"/>
          <p:cNvSpPr txBox="1"/>
          <p:nvPr/>
        </p:nvSpPr>
        <p:spPr>
          <a:xfrm>
            <a:off x="7281898" y="1982864"/>
            <a:ext cx="6127289" cy="1200329"/>
          </a:xfrm>
          <a:prstGeom prst="rect">
            <a:avLst/>
          </a:prstGeom>
          <a:noFill/>
        </p:spPr>
        <p:txBody>
          <a:bodyPr wrap="square" rtlCol="0">
            <a:spAutoFit/>
          </a:bodyPr>
          <a:lstStyle/>
          <a:p>
            <a:r>
              <a:rPr lang="en-US" altLang="zh-CN" sz="2400" dirty="0">
                <a:latin typeface="Adobe Myungjo Std M" panose="02020600000000000000" pitchFamily="18" charset="-128"/>
                <a:ea typeface="Adobe Myungjo Std M" panose="02020600000000000000" pitchFamily="18" charset="-128"/>
              </a:rPr>
              <a:t>Leader:    Dumbledore</a:t>
            </a:r>
          </a:p>
          <a:p>
            <a:r>
              <a:rPr lang="en-US" altLang="zh-CN" sz="2400" dirty="0">
                <a:latin typeface="Adobe Myungjo Std M" panose="02020600000000000000" pitchFamily="18" charset="-128"/>
                <a:ea typeface="Adobe Myungjo Std M" panose="02020600000000000000" pitchFamily="18" charset="-128"/>
              </a:rPr>
              <a:t>Member:   Sven</a:t>
            </a:r>
          </a:p>
          <a:p>
            <a:r>
              <a:rPr lang="en-US" altLang="zh-CN" sz="2400" dirty="0">
                <a:latin typeface="Adobe Myungjo Std M" panose="02020600000000000000" pitchFamily="18" charset="-128"/>
                <a:ea typeface="Adobe Myungjo Std M" panose="02020600000000000000" pitchFamily="18" charset="-128"/>
              </a:rPr>
              <a:t>                Jay</a:t>
            </a:r>
            <a:endParaRPr lang="zh-CN" altLang="en-US" sz="2400" dirty="0">
              <a:latin typeface="Adobe Myungjo Std M" panose="02020600000000000000" pitchFamily="18" charset="-128"/>
            </a:endParaRPr>
          </a:p>
        </p:txBody>
      </p:sp>
    </p:spTree>
    <p:extLst>
      <p:ext uri="{BB962C8B-B14F-4D97-AF65-F5344CB8AC3E}">
        <p14:creationId xmlns:p14="http://schemas.microsoft.com/office/powerpoint/2010/main" val="406827282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tile tx="0" ty="0" sx="100000" sy="100000" flip="none" algn="tl"/>
        </a:blipFill>
        <a:effectLst/>
      </p:bgPr>
    </p:bg>
    <p:spTree>
      <p:nvGrpSpPr>
        <p:cNvPr id="1" name=""/>
        <p:cNvGrpSpPr/>
        <p:nvPr/>
      </p:nvGrpSpPr>
      <p:grpSpPr>
        <a:xfrm>
          <a:off x="0" y="0"/>
          <a:ext cx="0" cy="0"/>
          <a:chOff x="0" y="0"/>
          <a:chExt cx="0" cy="0"/>
        </a:xfrm>
      </p:grpSpPr>
      <p:sp>
        <p:nvSpPr>
          <p:cNvPr id="2" name="文本框 1"/>
          <p:cNvSpPr txBox="1"/>
          <p:nvPr/>
        </p:nvSpPr>
        <p:spPr>
          <a:xfrm>
            <a:off x="3741822" y="3007894"/>
            <a:ext cx="7628021" cy="769441"/>
          </a:xfrm>
          <a:prstGeom prst="rect">
            <a:avLst/>
          </a:prstGeom>
          <a:noFill/>
        </p:spPr>
        <p:txBody>
          <a:bodyPr wrap="square" rtlCol="0">
            <a:spAutoFit/>
          </a:bodyPr>
          <a:lstStyle/>
          <a:p>
            <a:pPr algn="just"/>
            <a:r>
              <a:rPr lang="en-US" altLang="zh-CN" sz="4400" dirty="0">
                <a:latin typeface="Bradley Hand ITC" panose="03070402050302030203" pitchFamily="66" charset="0"/>
              </a:rPr>
              <a:t>Thanks</a:t>
            </a:r>
            <a:r>
              <a:rPr lang="zh-CN" altLang="en-US" sz="4400" dirty="0">
                <a:latin typeface="Bradley Hand ITC" panose="03070402050302030203" pitchFamily="66" charset="0"/>
              </a:rPr>
              <a:t> </a:t>
            </a:r>
            <a:r>
              <a:rPr lang="en-US" altLang="zh-CN" sz="4400" dirty="0">
                <a:latin typeface="Bradley Hand ITC" panose="03070402050302030203" pitchFamily="66" charset="0"/>
              </a:rPr>
              <a:t>for </a:t>
            </a:r>
            <a:r>
              <a:rPr lang="en-US" altLang="zh-CN" sz="4400" dirty="0" err="1">
                <a:latin typeface="Bradley Hand ITC" panose="03070402050302030203" pitchFamily="66" charset="0"/>
              </a:rPr>
              <a:t>Wathcing</a:t>
            </a:r>
            <a:endParaRPr lang="en-US" altLang="zh-CN" sz="4400" dirty="0">
              <a:latin typeface="Bradley Hand ITC" panose="03070402050302030203" pitchFamily="66" charset="0"/>
            </a:endParaRPr>
          </a:p>
        </p:txBody>
      </p:sp>
    </p:spTree>
    <p:extLst>
      <p:ext uri="{BB962C8B-B14F-4D97-AF65-F5344CB8AC3E}">
        <p14:creationId xmlns:p14="http://schemas.microsoft.com/office/powerpoint/2010/main" val="39961221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p:cNvPicPr>
          <p:nvPr/>
        </p:nvPicPr>
        <p:blipFill>
          <a:blip r:embed="rId2">
            <a:extLst>
              <a:ext uri="{28A0092B-C50C-407E-A947-70E740481C1C}">
                <a14:useLocalDpi xmlns:a14="http://schemas.microsoft.com/office/drawing/2010/main" val="0"/>
              </a:ext>
            </a:extLst>
          </a:blip>
          <a:stretch>
            <a:fillRect/>
          </a:stretch>
        </p:blipFill>
        <p:spPr>
          <a:xfrm>
            <a:off x="-1" y="-41598"/>
            <a:ext cx="12192001" cy="6875446"/>
          </a:xfrm>
          <a:prstGeom prst="rect">
            <a:avLst/>
          </a:prstGeom>
        </p:spPr>
      </p:pic>
      <p:sp>
        <p:nvSpPr>
          <p:cNvPr id="4" name="内容占位符 3"/>
          <p:cNvSpPr>
            <a:spLocks noGrp="1"/>
          </p:cNvSpPr>
          <p:nvPr>
            <p:ph sz="half" idx="1"/>
          </p:nvPr>
        </p:nvSpPr>
        <p:spPr>
          <a:xfrm>
            <a:off x="543208" y="1825626"/>
            <a:ext cx="3191346" cy="3878058"/>
          </a:xfrm>
        </p:spPr>
        <p:txBody>
          <a:bodyPr/>
          <a:lstStyle/>
          <a:p>
            <a:pPr marL="0" indent="0">
              <a:buNone/>
            </a:pPr>
            <a:r>
              <a:rPr lang="zh-CN" altLang="en-US" dirty="0"/>
              <a:t> </a:t>
            </a:r>
          </a:p>
          <a:p>
            <a:pPr marL="0" indent="0">
              <a:buNone/>
            </a:pPr>
            <a:endParaRPr lang="en-US" altLang="zh-CN" sz="1800" b="1" dirty="0"/>
          </a:p>
          <a:p>
            <a:pPr marL="0" indent="0">
              <a:buNone/>
            </a:pPr>
            <a:endParaRPr lang="en-US" altLang="zh-CN" sz="1800" b="1" dirty="0"/>
          </a:p>
          <a:p>
            <a:pPr marL="0" indent="0">
              <a:buNone/>
            </a:pPr>
            <a:endParaRPr lang="en-US" altLang="zh-CN" sz="1800" b="1" dirty="0"/>
          </a:p>
          <a:p>
            <a:pPr marL="0" indent="0">
              <a:buNone/>
            </a:pPr>
            <a:endParaRPr lang="en-US" altLang="zh-CN" sz="1800" b="1" dirty="0"/>
          </a:p>
          <a:p>
            <a:pPr marL="0" indent="0">
              <a:buNone/>
            </a:pPr>
            <a:endParaRPr lang="zh-CN" altLang="en-US" sz="1800" b="1" dirty="0"/>
          </a:p>
          <a:p>
            <a:pPr marL="0" indent="0">
              <a:buNone/>
            </a:pPr>
            <a:endParaRPr lang="zh-CN" altLang="en-US" sz="1800" b="1" dirty="0"/>
          </a:p>
          <a:p>
            <a:pPr marL="0" indent="0">
              <a:buNone/>
            </a:pPr>
            <a:endParaRPr lang="zh-CN" altLang="en-US" sz="1800" b="1" dirty="0"/>
          </a:p>
          <a:p>
            <a:pPr marL="0" indent="0">
              <a:buNone/>
            </a:pPr>
            <a:endParaRPr lang="zh-CN" altLang="en-US" sz="1800" b="1" dirty="0"/>
          </a:p>
          <a:p>
            <a:pPr marL="0" indent="0">
              <a:buNone/>
            </a:pPr>
            <a:endParaRPr lang="zh-CN" altLang="en-US" sz="1800" b="1" dirty="0"/>
          </a:p>
          <a:p>
            <a:pPr marL="0" indent="0">
              <a:buNone/>
            </a:pPr>
            <a:endParaRPr lang="zh-CN" altLang="en-US" sz="4200" b="1" dirty="0"/>
          </a:p>
        </p:txBody>
      </p:sp>
      <p:sp>
        <p:nvSpPr>
          <p:cNvPr id="18" name="TextBox 17"/>
          <p:cNvSpPr txBox="1"/>
          <p:nvPr/>
        </p:nvSpPr>
        <p:spPr>
          <a:xfrm>
            <a:off x="8789348" y="2249219"/>
            <a:ext cx="3046065" cy="400110"/>
          </a:xfrm>
          <a:prstGeom prst="rect">
            <a:avLst/>
          </a:prstGeom>
          <a:noFill/>
        </p:spPr>
        <p:txBody>
          <a:bodyPr wrap="square" rtlCol="0">
            <a:spAutoFit/>
          </a:bodyPr>
          <a:lstStyle/>
          <a:p>
            <a:pPr marL="342900" lvl="1" indent="-342900">
              <a:buFont typeface="Arial" panose="020B0604020202020204" pitchFamily="34" charset="0"/>
              <a:buChar char="•"/>
            </a:pPr>
            <a:r>
              <a:rPr lang="en-US" altLang="zh-CN" sz="2000" b="1" dirty="0">
                <a:latin typeface="Bradley Hand ITC" panose="03070402050302030203" pitchFamily="66" charset="0"/>
              </a:rPr>
              <a:t>Chinese Clothes</a:t>
            </a:r>
            <a:endParaRPr lang="zh-CN" altLang="en-US" sz="2000" b="1" dirty="0">
              <a:latin typeface="Bradley Hand ITC" panose="03070402050302030203" pitchFamily="66" charset="0"/>
            </a:endParaRPr>
          </a:p>
        </p:txBody>
      </p:sp>
      <p:sp>
        <p:nvSpPr>
          <p:cNvPr id="17" name="TextBox 16"/>
          <p:cNvSpPr txBox="1"/>
          <p:nvPr/>
        </p:nvSpPr>
        <p:spPr>
          <a:xfrm>
            <a:off x="8789348" y="1844026"/>
            <a:ext cx="3497347" cy="400110"/>
          </a:xfrm>
          <a:prstGeom prst="rect">
            <a:avLst/>
          </a:prstGeom>
          <a:noFill/>
        </p:spPr>
        <p:txBody>
          <a:bodyPr wrap="square" rtlCol="0">
            <a:spAutoFit/>
          </a:bodyPr>
          <a:lstStyle/>
          <a:p>
            <a:pPr marL="342900" lvl="1" indent="-342900">
              <a:buFont typeface="Arial" panose="020B0604020202020204" pitchFamily="34" charset="0"/>
              <a:buChar char="•"/>
            </a:pPr>
            <a:r>
              <a:rPr lang="en-US" altLang="zh-CN" sz="2000" b="1" dirty="0">
                <a:latin typeface="Bradley Hand ITC" panose="03070402050302030203" pitchFamily="66" charset="0"/>
              </a:rPr>
              <a:t>Four Great Inventions</a:t>
            </a:r>
            <a:endParaRPr lang="zh-CN" altLang="en-US" sz="2000" b="1" dirty="0">
              <a:latin typeface="Bradley Hand ITC" panose="03070402050302030203" pitchFamily="66" charset="0"/>
            </a:endParaRPr>
          </a:p>
        </p:txBody>
      </p:sp>
      <p:sp>
        <p:nvSpPr>
          <p:cNvPr id="15" name="TextBox 14"/>
          <p:cNvSpPr txBox="1"/>
          <p:nvPr/>
        </p:nvSpPr>
        <p:spPr>
          <a:xfrm>
            <a:off x="8789348" y="1491744"/>
            <a:ext cx="3537261" cy="400110"/>
          </a:xfrm>
          <a:prstGeom prst="rect">
            <a:avLst/>
          </a:prstGeom>
          <a:noFill/>
        </p:spPr>
        <p:txBody>
          <a:bodyPr wrap="square" rtlCol="0">
            <a:spAutoFit/>
          </a:bodyPr>
          <a:lstStyle/>
          <a:p>
            <a:pPr marL="342900" lvl="1" indent="-342900">
              <a:buFont typeface="Arial" panose="020B0604020202020204" pitchFamily="34" charset="0"/>
              <a:buChar char="•"/>
            </a:pPr>
            <a:r>
              <a:rPr lang="en-US" altLang="zh-CN" sz="2000" b="1" dirty="0">
                <a:latin typeface="Bradley Hand ITC" panose="03070402050302030203" pitchFamily="66" charset="0"/>
              </a:rPr>
              <a:t>Festivals and food</a:t>
            </a:r>
            <a:endParaRPr lang="zh-CN" altLang="en-US" sz="2000" b="1" dirty="0">
              <a:latin typeface="Bradley Hand ITC" panose="03070402050302030203" pitchFamily="66" charset="0"/>
            </a:endParaRPr>
          </a:p>
        </p:txBody>
      </p:sp>
      <p:sp>
        <p:nvSpPr>
          <p:cNvPr id="14" name="TextBox 13"/>
          <p:cNvSpPr txBox="1"/>
          <p:nvPr/>
        </p:nvSpPr>
        <p:spPr>
          <a:xfrm>
            <a:off x="8789348" y="1063158"/>
            <a:ext cx="3046065" cy="400110"/>
          </a:xfrm>
          <a:prstGeom prst="rect">
            <a:avLst/>
          </a:prstGeom>
          <a:noFill/>
        </p:spPr>
        <p:txBody>
          <a:bodyPr wrap="square" rtlCol="0">
            <a:spAutoFit/>
          </a:bodyPr>
          <a:lstStyle/>
          <a:p>
            <a:pPr marL="342900" indent="-342900">
              <a:buFont typeface="Arial" panose="020B0604020202020204" pitchFamily="34" charset="0"/>
              <a:buChar char="•"/>
            </a:pPr>
            <a:r>
              <a:rPr lang="en-US" altLang="zh-CN" sz="2000" b="1" dirty="0">
                <a:latin typeface="Bradley Hand ITC" panose="03070402050302030203" pitchFamily="66" charset="0"/>
              </a:rPr>
              <a:t>The four arts</a:t>
            </a:r>
            <a:endParaRPr lang="zh-CN" altLang="en-US" sz="2000" b="1" dirty="0">
              <a:latin typeface="Bradley Hand ITC" panose="03070402050302030203" pitchFamily="66" charset="0"/>
            </a:endParaRPr>
          </a:p>
        </p:txBody>
      </p:sp>
      <p:sp>
        <p:nvSpPr>
          <p:cNvPr id="5" name="TextBox 4"/>
          <p:cNvSpPr txBox="1"/>
          <p:nvPr/>
        </p:nvSpPr>
        <p:spPr>
          <a:xfrm>
            <a:off x="8789348" y="2693752"/>
            <a:ext cx="3386171" cy="400110"/>
          </a:xfrm>
          <a:prstGeom prst="rect">
            <a:avLst/>
          </a:prstGeom>
          <a:noFill/>
        </p:spPr>
        <p:txBody>
          <a:bodyPr wrap="square" rtlCol="0">
            <a:spAutoFit/>
          </a:bodyPr>
          <a:lstStyle/>
          <a:p>
            <a:pPr marL="342900" lvl="1" indent="-342900">
              <a:buFont typeface="Arial" panose="020B0604020202020204" pitchFamily="34" charset="0"/>
              <a:buChar char="•"/>
            </a:pPr>
            <a:r>
              <a:rPr lang="en-US" altLang="zh-CN" sz="2000" b="1" dirty="0">
                <a:latin typeface="Bradley Hand ITC" panose="03070402050302030203" pitchFamily="66" charset="0"/>
              </a:rPr>
              <a:t>Webpage screenshot</a:t>
            </a:r>
            <a:endParaRPr lang="zh-CN" altLang="en-US" sz="2000" b="1" dirty="0">
              <a:latin typeface="Bradley Hand ITC" panose="03070402050302030203" pitchFamily="66" charset="0"/>
            </a:endParaRPr>
          </a:p>
        </p:txBody>
      </p:sp>
      <p:sp>
        <p:nvSpPr>
          <p:cNvPr id="8" name="文本框 7"/>
          <p:cNvSpPr txBox="1"/>
          <p:nvPr/>
        </p:nvSpPr>
        <p:spPr>
          <a:xfrm>
            <a:off x="8549196" y="195309"/>
            <a:ext cx="2929631" cy="830997"/>
          </a:xfrm>
          <a:prstGeom prst="rect">
            <a:avLst/>
          </a:prstGeom>
          <a:noFill/>
        </p:spPr>
        <p:txBody>
          <a:bodyPr wrap="square" rtlCol="0">
            <a:spAutoFit/>
          </a:bodyPr>
          <a:lstStyle/>
          <a:p>
            <a:r>
              <a:rPr lang="en-US" altLang="zh-CN" sz="4800" dirty="0">
                <a:latin typeface="Castellar" panose="020A0402060406010301" pitchFamily="18" charset="0"/>
              </a:rPr>
              <a:t>index</a:t>
            </a:r>
            <a:endParaRPr lang="zh-CN" altLang="en-US" sz="4800" dirty="0">
              <a:latin typeface="Castellar" panose="020A0402060406010301" pitchFamily="18" charset="0"/>
            </a:endParaRPr>
          </a:p>
        </p:txBody>
      </p:sp>
    </p:spTree>
    <p:extLst>
      <p:ext uri="{BB962C8B-B14F-4D97-AF65-F5344CB8AC3E}">
        <p14:creationId xmlns:p14="http://schemas.microsoft.com/office/powerpoint/2010/main" val="312009687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anim calcmode="lin" valueType="num">
                                      <p:cBhvr>
                                        <p:cTn id="23" dur="1000" fill="hold"/>
                                        <p:tgtEl>
                                          <p:spTgt spid="15"/>
                                        </p:tgtEl>
                                        <p:attrNameLst>
                                          <p:attrName>ppt_x</p:attrName>
                                        </p:attrNameLst>
                                      </p:cBhvr>
                                      <p:tavLst>
                                        <p:tav tm="0">
                                          <p:val>
                                            <p:strVal val="#ppt_x"/>
                                          </p:val>
                                        </p:tav>
                                        <p:tav tm="100000">
                                          <p:val>
                                            <p:strVal val="#ppt_x"/>
                                          </p:val>
                                        </p:tav>
                                      </p:tavLst>
                                    </p:anim>
                                    <p:anim calcmode="lin" valueType="num">
                                      <p:cBhvr>
                                        <p:cTn id="24" dur="1000" fill="hold"/>
                                        <p:tgtEl>
                                          <p:spTgt spid="1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7" grpId="0"/>
      <p:bldP spid="15" grpId="0"/>
      <p:bldP spid="14" grpId="0"/>
      <p:bldP spid="5"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822576" cy="38544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2576" y="0"/>
            <a:ext cx="6369423" cy="38794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854449"/>
            <a:ext cx="5822576" cy="3003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22575" y="3879476"/>
            <a:ext cx="6369423" cy="29785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8937810" y="1899639"/>
            <a:ext cx="3254188" cy="4893647"/>
          </a:xfrm>
          <a:prstGeom prst="rect">
            <a:avLst/>
          </a:prstGeom>
          <a:noFill/>
        </p:spPr>
        <p:txBody>
          <a:bodyPr wrap="square" rtlCol="0">
            <a:spAutoFit/>
          </a:bodyPr>
          <a:lstStyle/>
          <a:p>
            <a:r>
              <a:rPr lang="en-US" altLang="zh-CN" sz="2400" b="1" dirty="0">
                <a:solidFill>
                  <a:schemeClr val="bg1"/>
                </a:solidFill>
                <a:effectLst>
                  <a:outerShdw blurRad="38100" dist="38100" dir="2700000" algn="tl">
                    <a:srgbClr val="000000">
                      <a:alpha val="43137"/>
                    </a:srgbClr>
                  </a:outerShdw>
                </a:effectLst>
                <a:latin typeface="Bradley Hand ITC" panose="03070402050302030203" pitchFamily="66" charset="0"/>
              </a:rPr>
              <a:t>The four arts, or the four arts of the Chinese scholar were the four main academic and artistic accomplishments required of the aristocratic ancient </a:t>
            </a:r>
            <a:r>
              <a:rPr lang="en-US" altLang="zh-CN" sz="2400" b="1" dirty="0" err="1">
                <a:solidFill>
                  <a:schemeClr val="bg1"/>
                </a:solidFill>
                <a:effectLst>
                  <a:outerShdw blurRad="38100" dist="38100" dir="2700000" algn="tl">
                    <a:srgbClr val="000000">
                      <a:alpha val="43137"/>
                    </a:srgbClr>
                  </a:outerShdw>
                </a:effectLst>
                <a:latin typeface="Bradley Hand ITC" panose="03070402050302030203" pitchFamily="66" charset="0"/>
              </a:rPr>
              <a:t>chinese</a:t>
            </a:r>
            <a:r>
              <a:rPr lang="en-US" altLang="zh-CN" sz="2400" b="1" dirty="0">
                <a:solidFill>
                  <a:schemeClr val="bg1"/>
                </a:solidFill>
                <a:effectLst>
                  <a:outerShdw blurRad="38100" dist="38100" dir="2700000" algn="tl">
                    <a:srgbClr val="000000">
                      <a:alpha val="43137"/>
                    </a:srgbClr>
                  </a:outerShdw>
                </a:effectLst>
                <a:latin typeface="Bradley Hand ITC" panose="03070402050302030203" pitchFamily="66" charset="0"/>
              </a:rPr>
              <a:t> scholar-gentleman caste. </a:t>
            </a:r>
            <a:r>
              <a:rPr lang="en-US" altLang="zh-CN" sz="2400" b="1" dirty="0">
                <a:solidFill>
                  <a:schemeClr val="bg1"/>
                </a:solidFill>
              </a:rPr>
              <a:t>They </a:t>
            </a:r>
            <a:r>
              <a:rPr lang="en-US" altLang="zh-CN" sz="2400" b="1" dirty="0" err="1">
                <a:solidFill>
                  <a:schemeClr val="bg1"/>
                </a:solidFill>
                <a:effectLst>
                  <a:outerShdw blurRad="38100" dist="38100" dir="2700000" algn="tl">
                    <a:srgbClr val="000000">
                      <a:alpha val="43137"/>
                    </a:srgbClr>
                  </a:outerShdw>
                </a:effectLst>
                <a:latin typeface="Bradley Hand ITC" panose="03070402050302030203" pitchFamily="66" charset="0"/>
              </a:rPr>
              <a:t>They</a:t>
            </a:r>
            <a:r>
              <a:rPr lang="en-US" altLang="zh-CN" sz="2400" b="1" dirty="0">
                <a:solidFill>
                  <a:schemeClr val="bg1"/>
                </a:solidFill>
                <a:effectLst>
                  <a:outerShdw blurRad="38100" dist="38100" dir="2700000" algn="tl">
                    <a:srgbClr val="000000">
                      <a:alpha val="43137"/>
                    </a:srgbClr>
                  </a:outerShdw>
                </a:effectLst>
                <a:latin typeface="Bradley Hand ITC" panose="03070402050302030203" pitchFamily="66" charset="0"/>
              </a:rPr>
              <a:t> are JEAN, CHESS, CALLIGRAPHY and PAINTING.</a:t>
            </a:r>
            <a:endParaRPr lang="zh-CN" altLang="en-US" sz="2400" b="1" dirty="0">
              <a:solidFill>
                <a:schemeClr val="bg1"/>
              </a:solidFill>
              <a:effectLst>
                <a:outerShdw blurRad="38100" dist="38100" dir="2700000" algn="tl">
                  <a:srgbClr val="000000">
                    <a:alpha val="43137"/>
                  </a:srgbClr>
                </a:outerShdw>
              </a:effectLst>
              <a:latin typeface="Bradley Hand ITC" panose="03070402050302030203" pitchFamily="66" charset="0"/>
            </a:endParaRPr>
          </a:p>
        </p:txBody>
      </p:sp>
      <p:sp>
        <p:nvSpPr>
          <p:cNvPr id="3" name="文本框 2"/>
          <p:cNvSpPr txBox="1"/>
          <p:nvPr/>
        </p:nvSpPr>
        <p:spPr>
          <a:xfrm>
            <a:off x="8743875" y="97655"/>
            <a:ext cx="3448123" cy="523220"/>
          </a:xfrm>
          <a:prstGeom prst="rect">
            <a:avLst/>
          </a:prstGeom>
          <a:noFill/>
        </p:spPr>
        <p:txBody>
          <a:bodyPr wrap="none" rtlCol="0">
            <a:spAutoFit/>
          </a:bodyPr>
          <a:lstStyle/>
          <a:p>
            <a:r>
              <a:rPr lang="en-US" altLang="zh-CN" sz="2800" dirty="0">
                <a:solidFill>
                  <a:schemeClr val="bg1"/>
                </a:solidFill>
                <a:latin typeface="Castellar" panose="020A0402060406010301" pitchFamily="18" charset="0"/>
              </a:rPr>
              <a:t>The four  arts</a:t>
            </a:r>
            <a:endParaRPr lang="zh-CN" altLang="en-US" sz="2800" dirty="0">
              <a:solidFill>
                <a:schemeClr val="bg1"/>
              </a:solidFill>
              <a:latin typeface="Castellar" panose="020A0402060406010301" pitchFamily="18" charset="0"/>
            </a:endParaRPr>
          </a:p>
        </p:txBody>
      </p:sp>
    </p:spTree>
    <p:extLst>
      <p:ext uri="{BB962C8B-B14F-4D97-AF65-F5344CB8AC3E}">
        <p14:creationId xmlns:p14="http://schemas.microsoft.com/office/powerpoint/2010/main" val="289904025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192000" cy="6858000"/>
          </a:xfrm>
          <a:prstGeom prst="rect">
            <a:avLst/>
          </a:prstGeom>
        </p:spPr>
      </p:pic>
      <p:sp>
        <p:nvSpPr>
          <p:cNvPr id="2" name="TextBox 1"/>
          <p:cNvSpPr txBox="1"/>
          <p:nvPr/>
        </p:nvSpPr>
        <p:spPr>
          <a:xfrm>
            <a:off x="6971686" y="807346"/>
            <a:ext cx="4853370" cy="3477875"/>
          </a:xfrm>
          <a:prstGeom prst="rect">
            <a:avLst/>
          </a:prstGeom>
          <a:noFill/>
        </p:spPr>
        <p:txBody>
          <a:bodyPr wrap="square" rtlCol="0">
            <a:spAutoFit/>
          </a:bodyPr>
          <a:lstStyle/>
          <a:p>
            <a:r>
              <a:rPr lang="en-US" altLang="zh-CN" sz="2000" b="1" dirty="0">
                <a:solidFill>
                  <a:schemeClr val="tx1">
                    <a:lumMod val="95000"/>
                    <a:lumOff val="5000"/>
                  </a:schemeClr>
                </a:solidFill>
                <a:latin typeface="Bradley Hand ITC" panose="03070402050302030203" pitchFamily="66" charset="0"/>
              </a:rPr>
              <a:t>Traditional holiday meals are different from everyday meals in terms of quantity and quality. In addition, some foods with a long history and symbolic significance are indispensable on these occasions.</a:t>
            </a:r>
          </a:p>
          <a:p>
            <a:endParaRPr lang="en-US" altLang="zh-CN" sz="2000" b="1" dirty="0">
              <a:solidFill>
                <a:schemeClr val="tx1">
                  <a:lumMod val="95000"/>
                  <a:lumOff val="5000"/>
                </a:schemeClr>
              </a:solidFill>
              <a:latin typeface="Bradley Hand ITC" panose="03070402050302030203" pitchFamily="66" charset="0"/>
            </a:endParaRPr>
          </a:p>
          <a:p>
            <a:r>
              <a:rPr lang="en-US" altLang="zh-CN" sz="2000" b="1" dirty="0">
                <a:solidFill>
                  <a:schemeClr val="tx1">
                    <a:lumMod val="95000"/>
                    <a:lumOff val="5000"/>
                  </a:schemeClr>
                </a:solidFill>
                <a:latin typeface="Bradley Hand ITC" panose="03070402050302030203" pitchFamily="66" charset="0"/>
              </a:rPr>
              <a:t>For example, The Mid-autumn Festival is an occasion for viewing the full moon. The round moon is a symbol for completeness, and family reunion. The special food of the day is the </a:t>
            </a:r>
            <a:r>
              <a:rPr lang="en-US" altLang="zh-CN" sz="2000" b="1" dirty="0" err="1">
                <a:solidFill>
                  <a:schemeClr val="tx1">
                    <a:lumMod val="95000"/>
                    <a:lumOff val="5000"/>
                  </a:schemeClr>
                </a:solidFill>
                <a:latin typeface="Bradley Hand ITC" panose="03070402050302030203" pitchFamily="66" charset="0"/>
              </a:rPr>
              <a:t>yuebing</a:t>
            </a:r>
            <a:r>
              <a:rPr lang="en-US" altLang="zh-CN" sz="2000" b="1" dirty="0">
                <a:solidFill>
                  <a:schemeClr val="tx1">
                    <a:lumMod val="95000"/>
                    <a:lumOff val="5000"/>
                  </a:schemeClr>
                </a:solidFill>
                <a:latin typeface="Bradley Hand ITC" panose="03070402050302030203" pitchFamily="66" charset="0"/>
              </a:rPr>
              <a:t>, a round moon cake.</a:t>
            </a:r>
            <a:endParaRPr lang="zh-CN" altLang="en-US" sz="2000" b="1" dirty="0">
              <a:solidFill>
                <a:schemeClr val="tx1">
                  <a:lumMod val="95000"/>
                  <a:lumOff val="5000"/>
                </a:schemeClr>
              </a:solidFill>
              <a:latin typeface="Bradley Hand ITC" panose="03070402050302030203" pitchFamily="66" charset="0"/>
            </a:endParaRPr>
          </a:p>
        </p:txBody>
      </p:sp>
      <p:sp>
        <p:nvSpPr>
          <p:cNvPr id="6" name="文本框 5"/>
          <p:cNvSpPr txBox="1"/>
          <p:nvPr/>
        </p:nvSpPr>
        <p:spPr>
          <a:xfrm>
            <a:off x="6971686" y="204207"/>
            <a:ext cx="4414093" cy="523220"/>
          </a:xfrm>
          <a:prstGeom prst="rect">
            <a:avLst/>
          </a:prstGeom>
          <a:noFill/>
        </p:spPr>
        <p:txBody>
          <a:bodyPr wrap="none" rtlCol="0">
            <a:spAutoFit/>
          </a:bodyPr>
          <a:lstStyle/>
          <a:p>
            <a:r>
              <a:rPr lang="en-US" altLang="zh-CN" sz="2800" dirty="0">
                <a:solidFill>
                  <a:schemeClr val="bg1"/>
                </a:solidFill>
                <a:latin typeface="Castellar" panose="020A0402060406010301" pitchFamily="18" charset="0"/>
              </a:rPr>
              <a:t>Festivals and food</a:t>
            </a:r>
            <a:endParaRPr lang="zh-CN" altLang="en-US" sz="2800" dirty="0">
              <a:solidFill>
                <a:schemeClr val="bg1"/>
              </a:solidFill>
              <a:latin typeface="Castellar" panose="020A0402060406010301" pitchFamily="18" charset="0"/>
            </a:endParaRPr>
          </a:p>
        </p:txBody>
      </p:sp>
    </p:spTree>
    <p:extLst>
      <p:ext uri="{BB962C8B-B14F-4D97-AF65-F5344CB8AC3E}">
        <p14:creationId xmlns:p14="http://schemas.microsoft.com/office/powerpoint/2010/main" val="34577685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03412" y="228600"/>
            <a:ext cx="5580529" cy="646331"/>
          </a:xfrm>
          <a:prstGeom prst="rect">
            <a:avLst/>
          </a:prstGeom>
          <a:noFill/>
        </p:spPr>
        <p:txBody>
          <a:bodyPr wrap="square" rtlCol="0">
            <a:spAutoFit/>
          </a:bodyPr>
          <a:lstStyle/>
          <a:p>
            <a:r>
              <a:rPr lang="en-US" altLang="zh-CN" sz="3600" b="1" dirty="0"/>
              <a:t>Four Great Inventions</a:t>
            </a:r>
            <a:endParaRPr lang="zh-CN" altLang="en-US" sz="3600" b="1" dirty="0"/>
          </a:p>
        </p:txBody>
      </p:sp>
      <p:sp>
        <p:nvSpPr>
          <p:cNvPr id="7" name="TextBox 6"/>
          <p:cNvSpPr txBox="1"/>
          <p:nvPr/>
        </p:nvSpPr>
        <p:spPr>
          <a:xfrm>
            <a:off x="403412" y="874931"/>
            <a:ext cx="11308977" cy="5262979"/>
          </a:xfrm>
          <a:prstGeom prst="rect">
            <a:avLst/>
          </a:prstGeom>
          <a:noFill/>
        </p:spPr>
        <p:txBody>
          <a:bodyPr wrap="square" rtlCol="0">
            <a:spAutoFit/>
          </a:bodyPr>
          <a:lstStyle/>
          <a:p>
            <a:r>
              <a:rPr lang="en-US" altLang="zh-CN" sz="1600" dirty="0"/>
              <a:t>Papermaking, gunpowder, printing and the compass are four ancient inventions by Chinese people that have had a huge impact on the entire world.</a:t>
            </a:r>
          </a:p>
          <a:p>
            <a:r>
              <a:rPr lang="en-US" altLang="zh-CN" sz="1600" dirty="0"/>
              <a:t>The invention of paper greatly contributed to the spread and development of civilization. Before its invention, bones, tortoise shells, and bamboo slips were all used as writing surfaces, but as Chinese civilization developed they proved themselves unsuitable because of their bulk and weight. Hemp fiber and silk were used to make paper but the quality was far from satisfactory. Besides, these two materials could be better used for other purposes so it was not practical to make paper from them.</a:t>
            </a:r>
          </a:p>
          <a:p>
            <a:r>
              <a:rPr lang="en-US" altLang="zh-CN" sz="1600" dirty="0" err="1"/>
              <a:t>Xue</a:t>
            </a:r>
            <a:r>
              <a:rPr lang="en-US" altLang="zh-CN" sz="1600" dirty="0"/>
              <a:t> </a:t>
            </a:r>
            <a:r>
              <a:rPr lang="en-US" altLang="zh-CN" sz="1600" dirty="0" err="1"/>
              <a:t>fu</a:t>
            </a:r>
            <a:r>
              <a:rPr lang="en-US" altLang="zh-CN" sz="1600" dirty="0"/>
              <a:t> </a:t>
            </a:r>
            <a:r>
              <a:rPr lang="en-US" altLang="zh-CN" sz="1600" dirty="0" err="1"/>
              <a:t>wu</a:t>
            </a:r>
            <a:r>
              <a:rPr lang="en-US" altLang="zh-CN" sz="1600" dirty="0"/>
              <a:t> </a:t>
            </a:r>
            <a:r>
              <a:rPr lang="en-US" altLang="zh-CN" sz="1600" dirty="0" err="1"/>
              <a:t>che</a:t>
            </a:r>
            <a:r>
              <a:rPr lang="en-US" altLang="zh-CN" sz="1600" dirty="0"/>
              <a:t> is a Chinese idiom describing a learned man. The story behind it concerns a scholar named Hui Shi who lived during the Warring States Period. He needed five carts to carry his books when he traveled around teaching. Books at that time were made of wood or bamboo slips so they were heavy and occupied a lot of space. Reading at the time needed not only brainwork but also physical strength.</a:t>
            </a:r>
          </a:p>
          <a:p>
            <a:r>
              <a:rPr lang="en-US" altLang="zh-CN" sz="1600" dirty="0"/>
              <a:t>In 105 A.D. </a:t>
            </a:r>
            <a:r>
              <a:rPr lang="en-US" altLang="zh-CN" sz="1600" dirty="0" err="1"/>
              <a:t>Cai</a:t>
            </a:r>
            <a:r>
              <a:rPr lang="en-US" altLang="zh-CN" sz="1600" dirty="0"/>
              <a:t> </a:t>
            </a:r>
            <a:r>
              <a:rPr lang="en-US" altLang="zh-CN" sz="1600" dirty="0" err="1"/>
              <a:t>Lun</a:t>
            </a:r>
            <a:r>
              <a:rPr lang="en-US" altLang="zh-CN" sz="1600" dirty="0"/>
              <a:t>, a eunuch during the Eastern Han Dynasty, invented paper from worn fishnet, bark and cloth. These raw materials could be easily found at a much lower cost so large quantities of paper could be produced.</a:t>
            </a:r>
          </a:p>
          <a:p>
            <a:r>
              <a:rPr lang="en-US" altLang="zh-CN" sz="1600" dirty="0"/>
              <a:t>The making technique was exported to Korea in 384 A.D. A Korean Monk then took this skill with him to Japan in 610 A.D.</a:t>
            </a:r>
          </a:p>
          <a:p>
            <a:r>
              <a:rPr lang="en-US" altLang="zh-CN" sz="1600" dirty="0"/>
              <a:t>During a war between the Tang Dynasty and the Arab Empire, the Arabs captured some Tang soldiers and paper making workers. Thus, a paper factory was set up by the Arabs.</a:t>
            </a:r>
          </a:p>
          <a:p>
            <a:r>
              <a:rPr lang="en-US" altLang="zh-CN" sz="1600" dirty="0"/>
              <a:t>In the 11th Century the skill was carried to India when Chinese monks journeyed there in search of Buddhist sutras.</a:t>
            </a:r>
          </a:p>
          <a:p>
            <a:r>
              <a:rPr lang="en-US" altLang="zh-CN" sz="1600" dirty="0"/>
              <a:t>Through the Arabs, Africans and Europeans then mastered the skill. The first paper factory in Europe was set up in Spain. In the latter half of the 16th century, this skill was brought to America. By the 19th century, when paper factories were set up in Australia, paper making had spread to the whole world.</a:t>
            </a:r>
          </a:p>
        </p:txBody>
      </p:sp>
    </p:spTree>
    <p:extLst>
      <p:ext uri="{BB962C8B-B14F-4D97-AF65-F5344CB8AC3E}">
        <p14:creationId xmlns:p14="http://schemas.microsoft.com/office/powerpoint/2010/main" val="20398081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03412" y="322729"/>
            <a:ext cx="3590365" cy="523220"/>
          </a:xfrm>
          <a:prstGeom prst="rect">
            <a:avLst/>
          </a:prstGeom>
          <a:noFill/>
        </p:spPr>
        <p:txBody>
          <a:bodyPr wrap="square" rtlCol="0">
            <a:spAutoFit/>
          </a:bodyPr>
          <a:lstStyle/>
          <a:p>
            <a:r>
              <a:rPr lang="en-US" altLang="zh-CN" sz="2800" b="1" dirty="0"/>
              <a:t>Gunpowder</a:t>
            </a:r>
            <a:endParaRPr lang="zh-CN" altLang="en-US" sz="2800" b="1" dirty="0"/>
          </a:p>
        </p:txBody>
      </p:sp>
      <p:sp>
        <p:nvSpPr>
          <p:cNvPr id="6" name="TextBox 5"/>
          <p:cNvSpPr txBox="1"/>
          <p:nvPr/>
        </p:nvSpPr>
        <p:spPr>
          <a:xfrm>
            <a:off x="403412" y="845949"/>
            <a:ext cx="4075282" cy="6186309"/>
          </a:xfrm>
          <a:prstGeom prst="rect">
            <a:avLst/>
          </a:prstGeom>
          <a:noFill/>
        </p:spPr>
        <p:txBody>
          <a:bodyPr wrap="square" rtlCol="0">
            <a:spAutoFit/>
          </a:bodyPr>
          <a:lstStyle/>
          <a:p>
            <a:r>
              <a:rPr lang="en-US" altLang="zh-CN" dirty="0"/>
              <a:t>In Chinese, gunpowder is called </a:t>
            </a:r>
            <a:r>
              <a:rPr lang="en-US" altLang="zh-CN" dirty="0" err="1"/>
              <a:t>huo</a:t>
            </a:r>
            <a:r>
              <a:rPr lang="en-US" altLang="zh-CN" dirty="0"/>
              <a:t> </a:t>
            </a:r>
            <a:r>
              <a:rPr lang="en-US" altLang="zh-CN" dirty="0" err="1"/>
              <a:t>yao</a:t>
            </a:r>
            <a:r>
              <a:rPr lang="en-US" altLang="zh-CN" dirty="0"/>
              <a:t>, meaning flaming medicine. Unlike paper and printing, the birth of gunpowder was quite accidental. It was first invented inadvertently by alchemists while attempting to make an elixir of immorality. It was a mixture of </a:t>
            </a:r>
            <a:r>
              <a:rPr lang="en-US" altLang="zh-CN" dirty="0" err="1"/>
              <a:t>sulphur</a:t>
            </a:r>
            <a:r>
              <a:rPr lang="en-US" altLang="zh-CN" dirty="0"/>
              <a:t>, saltpeter, and charcoal. At the end of the Tang Dynasty, gunpowder was being used in military affairs. During the Song and Yuan Dynasties, frequent wars spurred the development of cannons, and fire-arrows shot from bamboo tubes.</a:t>
            </a:r>
          </a:p>
          <a:p>
            <a:r>
              <a:rPr lang="en-US" altLang="zh-CN" dirty="0"/>
              <a:t>In the 12th and 13th centuries, gunpowder spread to the Arab countries, then Greece, other European countries, and finally all over the world.</a:t>
            </a:r>
          </a:p>
          <a:p>
            <a:endParaRPr lang="zh-CN" altLang="en-US" dirty="0"/>
          </a:p>
        </p:txBody>
      </p:sp>
    </p:spTree>
    <p:extLst>
      <p:ext uri="{BB962C8B-B14F-4D97-AF65-F5344CB8AC3E}">
        <p14:creationId xmlns:p14="http://schemas.microsoft.com/office/powerpoint/2010/main" val="119542639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84094" y="228600"/>
            <a:ext cx="3469341" cy="523220"/>
          </a:xfrm>
          <a:prstGeom prst="rect">
            <a:avLst/>
          </a:prstGeom>
          <a:noFill/>
        </p:spPr>
        <p:txBody>
          <a:bodyPr wrap="square" rtlCol="0">
            <a:spAutoFit/>
          </a:bodyPr>
          <a:lstStyle/>
          <a:p>
            <a:r>
              <a:rPr lang="en-US" altLang="zh-CN" sz="2800" b="1" dirty="0"/>
              <a:t>Printing Technique</a:t>
            </a:r>
            <a:endParaRPr lang="zh-CN" altLang="en-US" sz="2800" b="1" dirty="0"/>
          </a:p>
        </p:txBody>
      </p:sp>
      <p:sp>
        <p:nvSpPr>
          <p:cNvPr id="6" name="TextBox 5"/>
          <p:cNvSpPr txBox="1"/>
          <p:nvPr/>
        </p:nvSpPr>
        <p:spPr>
          <a:xfrm>
            <a:off x="255494" y="751820"/>
            <a:ext cx="3775330" cy="6186309"/>
          </a:xfrm>
          <a:prstGeom prst="rect">
            <a:avLst/>
          </a:prstGeom>
          <a:noFill/>
        </p:spPr>
        <p:txBody>
          <a:bodyPr wrap="square" rtlCol="0">
            <a:spAutoFit/>
          </a:bodyPr>
          <a:lstStyle/>
          <a:p>
            <a:r>
              <a:rPr lang="en-US" altLang="zh-CN" dirty="0"/>
              <a:t>During the reign of Emperor Ren </a:t>
            </a:r>
            <a:r>
              <a:rPr lang="en-US" altLang="zh-CN" dirty="0" err="1"/>
              <a:t>Zong</a:t>
            </a:r>
            <a:r>
              <a:rPr lang="en-US" altLang="zh-CN" dirty="0"/>
              <a:t> of the Northern Song Dynasty, Bi Sheng invented moveable, reusable clay type after numerous tests. Single types were made and picked out for printing certain books. These types could be used again and again for different books. Because of the large number of different characters in the Chinese written language, this technique did not have a dramatic impact at the time. However, today, this  typesetting technique is regarded as a revolution in the industry. About 200 years later, this moveable-type technique spread to other countries and advanced the development of world civilization.</a:t>
            </a:r>
            <a:endParaRPr lang="zh-CN" altLang="en-US" dirty="0"/>
          </a:p>
        </p:txBody>
      </p:sp>
    </p:spTree>
    <p:extLst>
      <p:ext uri="{BB962C8B-B14F-4D97-AF65-F5344CB8AC3E}">
        <p14:creationId xmlns:p14="http://schemas.microsoft.com/office/powerpoint/2010/main" val="101648955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470"/>
            <a:ext cx="121920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537882" y="161365"/>
            <a:ext cx="2608730" cy="523220"/>
          </a:xfrm>
          <a:prstGeom prst="rect">
            <a:avLst/>
          </a:prstGeom>
          <a:noFill/>
        </p:spPr>
        <p:txBody>
          <a:bodyPr wrap="square" rtlCol="0">
            <a:spAutoFit/>
          </a:bodyPr>
          <a:lstStyle/>
          <a:p>
            <a:r>
              <a:rPr lang="en-US" altLang="zh-CN" sz="2800" b="1" dirty="0"/>
              <a:t>Compass</a:t>
            </a:r>
            <a:endParaRPr lang="zh-CN" altLang="en-US" sz="2800" b="1" dirty="0"/>
          </a:p>
        </p:txBody>
      </p:sp>
      <p:sp>
        <p:nvSpPr>
          <p:cNvPr id="6" name="TextBox 5"/>
          <p:cNvSpPr txBox="1"/>
          <p:nvPr/>
        </p:nvSpPr>
        <p:spPr>
          <a:xfrm>
            <a:off x="363070" y="698032"/>
            <a:ext cx="3817044" cy="6247864"/>
          </a:xfrm>
          <a:prstGeom prst="rect">
            <a:avLst/>
          </a:prstGeom>
          <a:noFill/>
        </p:spPr>
        <p:txBody>
          <a:bodyPr wrap="square" rtlCol="0">
            <a:spAutoFit/>
          </a:bodyPr>
          <a:lstStyle/>
          <a:p>
            <a:r>
              <a:rPr lang="en-US" altLang="zh-CN" sz="2000" dirty="0"/>
              <a:t>During the Warring States period, a device called a Si Nan became the forerunner of the compass. A Si Nan was a ladle-like magnet on a plate with the handle of the ladle pointing to the south. In the 11th century, tiny needles made of magnetized steel were invented. One end of the needle points north while the other points south. The compass was thus created. The compass greatly improved a ship's ability to navigate over long distances. It was not until the beginning of the 14th century that compass was introduced to Europe from China.</a:t>
            </a:r>
            <a:endParaRPr lang="zh-CN" altLang="en-US" sz="2000" dirty="0"/>
          </a:p>
        </p:txBody>
      </p:sp>
    </p:spTree>
    <p:extLst>
      <p:ext uri="{BB962C8B-B14F-4D97-AF65-F5344CB8AC3E}">
        <p14:creationId xmlns:p14="http://schemas.microsoft.com/office/powerpoint/2010/main" val="420913088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9000"/>
            <a:lum/>
          </a:blip>
          <a:srcRect/>
          <a:tile tx="0" ty="0" sx="100000" sy="100000" flip="none" algn="tl"/>
        </a:blipFill>
        <a:effectLst/>
      </p:bgPr>
    </p:bg>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28055" y="3585411"/>
            <a:ext cx="5863945" cy="32725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776330" y="1771619"/>
            <a:ext cx="4597522" cy="707886"/>
          </a:xfrm>
          <a:prstGeom prst="rect">
            <a:avLst/>
          </a:prstGeom>
          <a:noFill/>
        </p:spPr>
        <p:txBody>
          <a:bodyPr wrap="square" rtlCol="0">
            <a:spAutoFit/>
          </a:bodyPr>
          <a:lstStyle/>
          <a:p>
            <a:pPr algn="ctr"/>
            <a:r>
              <a:rPr lang="en-US" altLang="zh-CN" sz="4000" dirty="0"/>
              <a:t>Chinese Clothes</a:t>
            </a:r>
            <a:endParaRPr lang="zh-CN" altLang="en-US" sz="4000" dirty="0"/>
          </a:p>
        </p:txBody>
      </p:sp>
      <p:sp>
        <p:nvSpPr>
          <p:cNvPr id="5" name="TextBox 4"/>
          <p:cNvSpPr txBox="1"/>
          <p:nvPr/>
        </p:nvSpPr>
        <p:spPr>
          <a:xfrm>
            <a:off x="322729" y="1097851"/>
            <a:ext cx="6078071" cy="4462760"/>
          </a:xfrm>
          <a:prstGeom prst="rect">
            <a:avLst/>
          </a:prstGeom>
          <a:noFill/>
        </p:spPr>
        <p:txBody>
          <a:bodyPr wrap="square" rtlCol="0">
            <a:spAutoFit/>
          </a:bodyPr>
          <a:lstStyle/>
          <a:p>
            <a:r>
              <a:rPr lang="en-US" altLang="zh-CN" sz="2000" dirty="0" err="1"/>
              <a:t>Hanfu</a:t>
            </a:r>
            <a:r>
              <a:rPr lang="en-US" altLang="zh-CN" sz="2000" dirty="0"/>
              <a:t>, a national formal wear, takes its name from the times of the Han Dynasty, and now long out of fashion. A complete set of </a:t>
            </a:r>
            <a:r>
              <a:rPr lang="en-US" altLang="zh-CN" sz="2000" dirty="0" err="1"/>
              <a:t>Hanfu</a:t>
            </a:r>
            <a:r>
              <a:rPr lang="en-US" altLang="zh-CN" sz="2000" dirty="0"/>
              <a:t>, covers the clothing, clothing accessories, jewelry </a:t>
            </a:r>
            <a:r>
              <a:rPr lang="en-US" altLang="zh-CN" sz="2000" dirty="0" err="1"/>
              <a:t>etc</a:t>
            </a:r>
            <a:r>
              <a:rPr lang="en-US" altLang="zh-CN" sz="2000" dirty="0"/>
              <a:t>, and reflects the rituals of Chinese culture from that era.</a:t>
            </a:r>
          </a:p>
          <a:p>
            <a:r>
              <a:rPr lang="en-US" altLang="zh-CN" sz="2000" dirty="0"/>
              <a:t>In recent years, there has been a revival of traditional Chinese attires. Some young people engaged in promoting </a:t>
            </a:r>
            <a:r>
              <a:rPr lang="en-US" altLang="zh-CN" sz="2000" dirty="0" err="1"/>
              <a:t>Hanfu</a:t>
            </a:r>
            <a:r>
              <a:rPr lang="en-US" altLang="zh-CN" sz="2000" dirty="0"/>
              <a:t> through the Internet social networking. On traditional Chinese festivals such as Tomb Sweeping Day and Mid-autumn Festival and formal occasions, the younger people put on their </a:t>
            </a:r>
            <a:r>
              <a:rPr lang="en-US" altLang="zh-CN" sz="2000" dirty="0" err="1"/>
              <a:t>Hanfu</a:t>
            </a:r>
            <a:r>
              <a:rPr lang="en-US" altLang="zh-CN" sz="2000" dirty="0"/>
              <a:t>. Once, on top of Xian City Wall, more than one hundred couples got married in a ceremony according to ancient edicts wearing Han Chinese garb.</a:t>
            </a:r>
          </a:p>
        </p:txBody>
      </p:sp>
    </p:spTree>
    <p:extLst>
      <p:ext uri="{BB962C8B-B14F-4D97-AF65-F5344CB8AC3E}">
        <p14:creationId xmlns:p14="http://schemas.microsoft.com/office/powerpoint/2010/main" val="157145284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75"/>
                                        </p:tgtEl>
                                        <p:attrNameLst>
                                          <p:attrName>style.visibility</p:attrName>
                                        </p:attrNameLst>
                                      </p:cBhvr>
                                      <p:to>
                                        <p:strVal val="visible"/>
                                      </p:to>
                                    </p:set>
                                    <p:animEffect transition="in" filter="fade">
                                      <p:cBhvr>
                                        <p:cTn id="12" dur="1000"/>
                                        <p:tgtEl>
                                          <p:spTgt spid="3075"/>
                                        </p:tgtEl>
                                      </p:cBhvr>
                                    </p:animEffect>
                                    <p:anim calcmode="lin" valueType="num">
                                      <p:cBhvr>
                                        <p:cTn id="13" dur="1000" fill="hold"/>
                                        <p:tgtEl>
                                          <p:spTgt spid="3075"/>
                                        </p:tgtEl>
                                        <p:attrNameLst>
                                          <p:attrName>ppt_x</p:attrName>
                                        </p:attrNameLst>
                                      </p:cBhvr>
                                      <p:tavLst>
                                        <p:tav tm="0">
                                          <p:val>
                                            <p:strVal val="#ppt_x"/>
                                          </p:val>
                                        </p:tav>
                                        <p:tav tm="100000">
                                          <p:val>
                                            <p:strVal val="#ppt_x"/>
                                          </p:val>
                                        </p:tav>
                                      </p:tavLst>
                                    </p:anim>
                                    <p:anim calcmode="lin" valueType="num">
                                      <p:cBhvr>
                                        <p:cTn id="14" dur="1000" fill="hold"/>
                                        <p:tgtEl>
                                          <p:spTgt spid="307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会议室">
  <a:themeElements>
    <a:clrScheme name="离子会议室">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离子会议室">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会议室">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440</TotalTime>
  <Words>797</Words>
  <Application>Microsoft Office PowerPoint</Application>
  <PresentationFormat>宽屏</PresentationFormat>
  <Paragraphs>46</Paragraphs>
  <Slides>10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Adobe Myungjo Std M</vt:lpstr>
      <vt:lpstr>宋体</vt:lpstr>
      <vt:lpstr>Arial</vt:lpstr>
      <vt:lpstr>Berlin Sans FB Demi</vt:lpstr>
      <vt:lpstr>Bradley Hand ITC</vt:lpstr>
      <vt:lpstr>Calibri</vt:lpstr>
      <vt:lpstr>Castellar</vt:lpstr>
      <vt:lpstr>Century Gothic</vt:lpstr>
      <vt:lpstr>Wingdings 3</vt:lpstr>
      <vt:lpstr>离子会议室</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水墨挥洒丹青摹</dc:title>
  <dc:creator>NIIT</dc:creator>
  <cp:lastModifiedBy>夏小正</cp:lastModifiedBy>
  <cp:revision>42</cp:revision>
  <dcterms:created xsi:type="dcterms:W3CDTF">2016-06-21T06:42:41Z</dcterms:created>
  <dcterms:modified xsi:type="dcterms:W3CDTF">2016-07-01T07:22:45Z</dcterms:modified>
</cp:coreProperties>
</file>

<file path=docProps/thumbnail.jpeg>
</file>